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3"/>
  </p:notesMasterIdLst>
  <p:sldIdLst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16-02-2024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63616B-95B7-489C-B14D-0F76976393B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51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D40EDC-DB6D-49B8-8814-90C9C20968B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787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36B1F8-5F90-483D-828E-C858EB60F25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50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A4D2F5-487B-4BE7-8CA8-3290AEF66B8C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050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85D624-421F-4B60-88D9-699E2F9C68B2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673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E8DDFF-4F17-4C50-A9FB-40BF7BA8050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7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2C96-F5E5-4EDE-BA74-972383866410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78AE-87DB-4B35-B057-82EC93AB42A7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D77-8A29-497F-98A1-3B719412D72A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0E2A-2723-4DEA-A601-8CA2F31E1F4E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33EFC-6A50-448F-8ECE-F76442DC9667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B333-1787-4005-BCBB-40C3E0CB23F3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D6BA-7B20-43C8-A7C9-61B8D9DBF767}" type="datetime1">
              <a:rPr lang="en-US" smtClean="0"/>
              <a:t>2/16/2024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E32-9277-4721-A407-A296EE5F6D35}" type="datetime1">
              <a:rPr lang="en-US" smtClean="0"/>
              <a:t>2/16/2024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9508C-64C7-42F1-90BF-8EF97671B9B2}" type="datetime1">
              <a:rPr lang="en-US" smtClean="0"/>
              <a:t>2/16/2024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4393-B901-420B-9DFD-5B112D59092D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C31C-2F75-4DAD-BD5A-FB176367302C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C7DA-BD0C-4F9C-ADD0-65FE31FD174F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5950" y="238523"/>
            <a:ext cx="5372100" cy="5143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>
                <a:latin typeface="+mn-lt"/>
              </a:rPr>
              <a:t>The break Statement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2366" y="1114426"/>
            <a:ext cx="8422089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en-US" altLang="en-US" sz="2400" b="1" dirty="0"/>
              <a:t>Used in order to immediately exit from a loop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en-US" altLang="en-US" sz="2400" b="1" dirty="0"/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en-US" altLang="en-US" sz="2400" b="1" dirty="0"/>
              <a:t>After a break, following statements in the loop body are skipped and execution continues with the first statement after the loop</a:t>
            </a: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endParaRPr lang="en-US" altLang="en-US" sz="2400" b="1" dirty="0"/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en-US" altLang="en-US" sz="2400" b="1" dirty="0"/>
              <a:t>If a break is executed from within nested loops, only the innermost loop is terminated</a:t>
            </a:r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A29DAF-BFAD-403F-B221-D990FAE98230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192" y="1176260"/>
            <a:ext cx="5029200" cy="5143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Exiting a loop with </a:t>
            </a:r>
            <a:r>
              <a:rPr lang="en-US" altLang="en-US" sz="2400" dirty="0">
                <a:solidFill>
                  <a:srgbClr val="C00000"/>
                </a:solidFill>
              </a:rPr>
              <a:t>break</a:t>
            </a:r>
            <a:r>
              <a:rPr lang="en-US" altLang="en-US" sz="2400" dirty="0"/>
              <a:t> statement</a:t>
            </a:r>
          </a:p>
        </p:txBody>
      </p:sp>
      <p:sp>
        <p:nvSpPr>
          <p:cNvPr id="103429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7F2E47-CBFE-4728-B55E-9EF69F8AFE4E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6F583-7FD8-4B89-AFA4-F2E6586FA87E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103427" name="Group 15"/>
          <p:cNvGrpSpPr>
            <a:grpSpLocks/>
          </p:cNvGrpSpPr>
          <p:nvPr/>
        </p:nvGrpSpPr>
        <p:grpSpPr bwMode="auto">
          <a:xfrm>
            <a:off x="2171700" y="2000251"/>
            <a:ext cx="5600700" cy="3785652"/>
            <a:chOff x="152400" y="1905000"/>
            <a:chExt cx="8763000" cy="5045638"/>
          </a:xfrm>
        </p:grpSpPr>
        <p:sp>
          <p:nvSpPr>
            <p:cNvPr id="8197" name="Text Box 3"/>
            <p:cNvSpPr txBox="1">
              <a:spLocks noChangeArrowheads="1"/>
            </p:cNvSpPr>
            <p:nvPr/>
          </p:nvSpPr>
          <p:spPr bwMode="auto">
            <a:xfrm>
              <a:off x="1981751" y="1905000"/>
              <a:ext cx="2665786" cy="5045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while (……….)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cs typeface="Tahoma" pitchFamily="34" charset="0"/>
                </a:rPr>
                <a:t>{</a:t>
              </a:r>
              <a:r>
                <a:rPr lang="en-US" sz="1600" b="1" dirty="0"/>
                <a:t>…….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…………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solidFill>
                    <a:srgbClr val="C00000"/>
                  </a:solidFill>
                </a:rPr>
                <a:t>If(condition)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  break;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cs typeface="Tahoma" pitchFamily="34" charset="0"/>
                </a:rPr>
                <a:t>}</a:t>
              </a:r>
              <a:r>
                <a:rPr lang="en-US" sz="1600" b="1" dirty="0"/>
                <a:t> </a:t>
              </a:r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</a:rPr>
                <a:t>// end of while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………… </a:t>
              </a:r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</a:rPr>
                <a:t>//next  	statement</a:t>
              </a:r>
            </a:p>
          </p:txBody>
        </p:sp>
        <p:cxnSp>
          <p:nvCxnSpPr>
            <p:cNvPr id="103432" name="AutoShape 4"/>
            <p:cNvCxnSpPr>
              <a:cxnSpLocks noChangeShapeType="1"/>
            </p:cNvCxnSpPr>
            <p:nvPr/>
          </p:nvCxnSpPr>
          <p:spPr bwMode="auto">
            <a:xfrm flipH="1">
              <a:off x="1142999" y="4104213"/>
              <a:ext cx="83875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3" name="AutoShape 5"/>
            <p:cNvCxnSpPr>
              <a:cxnSpLocks noChangeShapeType="1"/>
            </p:cNvCxnSpPr>
            <p:nvPr/>
          </p:nvCxnSpPr>
          <p:spPr bwMode="auto">
            <a:xfrm>
              <a:off x="1142999" y="4104213"/>
              <a:ext cx="0" cy="1975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434" name="Line 6"/>
            <p:cNvSpPr>
              <a:spLocks noChangeShapeType="1"/>
            </p:cNvSpPr>
            <p:nvPr/>
          </p:nvSpPr>
          <p:spPr bwMode="auto">
            <a:xfrm>
              <a:off x="1142999" y="6079963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3435" name="Text Box 7"/>
            <p:cNvSpPr txBox="1">
              <a:spLocks noChangeArrowheads="1"/>
            </p:cNvSpPr>
            <p:nvPr/>
          </p:nvSpPr>
          <p:spPr bwMode="auto">
            <a:xfrm>
              <a:off x="152400" y="4419599"/>
              <a:ext cx="915959" cy="953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Exit</a:t>
              </a:r>
            </a:p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From</a:t>
              </a:r>
            </a:p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loop</a:t>
              </a:r>
            </a:p>
          </p:txBody>
        </p:sp>
        <p:sp>
          <p:nvSpPr>
            <p:cNvPr id="8202" name="Text Box 8"/>
            <p:cNvSpPr txBox="1">
              <a:spLocks noChangeArrowheads="1"/>
            </p:cNvSpPr>
            <p:nvPr/>
          </p:nvSpPr>
          <p:spPr bwMode="auto">
            <a:xfrm>
              <a:off x="6020481" y="1905000"/>
              <a:ext cx="2894919" cy="5045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do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cs typeface="Tahoma" pitchFamily="34" charset="0"/>
                </a:rPr>
                <a:t>{</a:t>
              </a:r>
              <a:r>
                <a:rPr lang="en-US" sz="1600" b="1" dirty="0"/>
                <a:t>…….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…………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solidFill>
                    <a:srgbClr val="C00000"/>
                  </a:solidFill>
                </a:rPr>
                <a:t>If(condition)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  break;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……….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>
                  <a:cs typeface="Tahoma" pitchFamily="34" charset="0"/>
                </a:rPr>
                <a:t>}</a:t>
              </a:r>
              <a:r>
                <a:rPr lang="en-US" sz="1600" b="1" dirty="0"/>
                <a:t> while(…);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600" b="1" dirty="0"/>
                <a:t>………….. </a:t>
              </a:r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</a:rPr>
                <a:t>// next 	statement</a:t>
              </a:r>
            </a:p>
          </p:txBody>
        </p:sp>
        <p:cxnSp>
          <p:nvCxnSpPr>
            <p:cNvPr id="103437" name="AutoShape 9"/>
            <p:cNvCxnSpPr>
              <a:cxnSpLocks noChangeShapeType="1"/>
            </p:cNvCxnSpPr>
            <p:nvPr/>
          </p:nvCxnSpPr>
          <p:spPr bwMode="auto">
            <a:xfrm flipH="1">
              <a:off x="5487959" y="4097771"/>
              <a:ext cx="533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438" name="AutoShape 10"/>
            <p:cNvCxnSpPr>
              <a:cxnSpLocks noChangeShapeType="1"/>
              <a:endCxn id="103439" idx="0"/>
            </p:cNvCxnSpPr>
            <p:nvPr/>
          </p:nvCxnSpPr>
          <p:spPr bwMode="auto">
            <a:xfrm>
              <a:off x="5499041" y="4097771"/>
              <a:ext cx="0" cy="1982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>
              <a:off x="5499041" y="6079963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4572000" y="4419599"/>
              <a:ext cx="915959" cy="953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Exit</a:t>
              </a:r>
            </a:p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From</a:t>
              </a:r>
            </a:p>
            <a:p>
              <a:r>
                <a:rPr lang="en-US" altLang="en-US" sz="1350" b="1">
                  <a:solidFill>
                    <a:srgbClr val="3333CC"/>
                  </a:solidFill>
                  <a:latin typeface="Tempus Sans ITC" panose="04020404030D07020202" pitchFamily="82" charset="0"/>
                </a:rPr>
                <a:t>loop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37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0700" y="444699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sz="2400" dirty="0"/>
              <a:t>Exiting a loop with break statement</a:t>
            </a:r>
          </a:p>
        </p:txBody>
      </p:sp>
      <p:sp>
        <p:nvSpPr>
          <p:cNvPr id="10548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7532FB-6723-4957-AEC2-EAEC178A28D6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05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8584A3-FDDD-4E15-BFBA-26D857162645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3086100" y="2277666"/>
            <a:ext cx="200025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for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{</a:t>
            </a:r>
            <a:r>
              <a:rPr lang="en-US" altLang="en-US" sz="16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…….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…………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If(condition)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break;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………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……….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en-US" sz="1600" b="1" dirty="0">
                <a:latin typeface="Tempus Sans ITC" panose="04020404030D07020202" pitchFamily="82" charset="0"/>
              </a:rPr>
              <a:t>……next </a:t>
            </a:r>
            <a:r>
              <a:rPr lang="en-US" altLang="en-US" sz="1600" b="1" dirty="0" err="1">
                <a:latin typeface="Tempus Sans ITC" panose="04020404030D07020202" pitchFamily="82" charset="0"/>
              </a:rPr>
              <a:t>Stmts</a:t>
            </a:r>
            <a:r>
              <a:rPr lang="en-US" altLang="en-US" sz="1600" b="1" dirty="0">
                <a:latin typeface="Tempus Sans ITC" panose="04020404030D07020202" pitchFamily="82" charset="0"/>
              </a:rPr>
              <a:t>;</a:t>
            </a:r>
          </a:p>
        </p:txBody>
      </p:sp>
      <p:cxnSp>
        <p:nvCxnSpPr>
          <p:cNvPr id="105476" name="AutoShape 3"/>
          <p:cNvCxnSpPr>
            <a:cxnSpLocks noChangeShapeType="1"/>
          </p:cNvCxnSpPr>
          <p:nvPr/>
        </p:nvCxnSpPr>
        <p:spPr bwMode="auto">
          <a:xfrm flipH="1">
            <a:off x="2730924" y="3906323"/>
            <a:ext cx="571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77" name="AutoShape 4"/>
          <p:cNvCxnSpPr>
            <a:cxnSpLocks noChangeShapeType="1"/>
            <a:endCxn id="105478" idx="0"/>
          </p:cNvCxnSpPr>
          <p:nvPr/>
        </p:nvCxnSpPr>
        <p:spPr bwMode="auto">
          <a:xfrm>
            <a:off x="2730924" y="3906323"/>
            <a:ext cx="0" cy="14384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78" name="Line 5"/>
          <p:cNvSpPr>
            <a:spLocks noChangeShapeType="1"/>
          </p:cNvSpPr>
          <p:nvPr/>
        </p:nvSpPr>
        <p:spPr bwMode="auto">
          <a:xfrm>
            <a:off x="2730924" y="534480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5479" name="Text Box 6"/>
          <p:cNvSpPr txBox="1">
            <a:spLocks noChangeArrowheads="1"/>
          </p:cNvSpPr>
          <p:nvPr/>
        </p:nvSpPr>
        <p:spPr bwMode="auto">
          <a:xfrm>
            <a:off x="2145507" y="3943351"/>
            <a:ext cx="585417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50" b="1">
                <a:latin typeface="Tempus Sans ITC" panose="04020404030D07020202" pitchFamily="82" charset="0"/>
              </a:rPr>
              <a:t>Exit</a:t>
            </a:r>
          </a:p>
          <a:p>
            <a:r>
              <a:rPr lang="en-US" altLang="en-US" sz="1350" b="1">
                <a:latin typeface="Tempus Sans ITC" panose="04020404030D07020202" pitchFamily="82" charset="0"/>
              </a:rPr>
              <a:t>From</a:t>
            </a:r>
          </a:p>
          <a:p>
            <a:r>
              <a:rPr lang="en-US" altLang="en-US" sz="1350" b="1">
                <a:latin typeface="Tempus Sans ITC" panose="04020404030D07020202" pitchFamily="82" charset="0"/>
              </a:rPr>
              <a:t>loop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5486400" y="2057400"/>
            <a:ext cx="2171700" cy="3485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350" b="1" dirty="0">
                <a:latin typeface="Tempus Sans ITC" pitchFamily="82" charset="0"/>
              </a:rPr>
              <a:t>for (……….)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latin typeface="Tahoma" pitchFamily="34" charset="0"/>
                <a:cs typeface="Tahoma" pitchFamily="34" charset="0"/>
              </a:rPr>
              <a:t>{</a:t>
            </a:r>
            <a:r>
              <a:rPr lang="en-US" sz="1350" b="1" dirty="0">
                <a:latin typeface="Tempus Sans ITC" pitchFamily="82" charset="0"/>
              </a:rPr>
              <a:t>…….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 for(……..)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 </a:t>
            </a:r>
            <a:r>
              <a:rPr lang="en-US" sz="135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{</a:t>
            </a: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………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    If(condition)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       break;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     … </a:t>
            </a:r>
            <a:r>
              <a:rPr lang="en-US" sz="1350" b="1" dirty="0" err="1">
                <a:solidFill>
                  <a:srgbClr val="C00000"/>
                </a:solidFill>
                <a:latin typeface="Tempus Sans ITC" pitchFamily="82" charset="0"/>
              </a:rPr>
              <a:t>stmts</a:t>
            </a:r>
            <a:r>
              <a:rPr lang="en-US" sz="1350" b="1" dirty="0">
                <a:solidFill>
                  <a:srgbClr val="C00000"/>
                </a:solidFill>
                <a:latin typeface="Tempus Sans ITC" pitchFamily="82" charset="0"/>
              </a:rPr>
              <a:t> of inner loop; </a:t>
            </a:r>
          </a:p>
          <a:p>
            <a:pPr>
              <a:spcBef>
                <a:spcPct val="50000"/>
              </a:spcBef>
              <a:defRPr/>
            </a:pPr>
            <a:r>
              <a:rPr lang="en-US" sz="1500" b="1" dirty="0">
                <a:solidFill>
                  <a:srgbClr val="C00000"/>
                </a:solidFill>
                <a:latin typeface="Tempus Sans ITC" pitchFamily="82" charset="0"/>
              </a:rPr>
              <a:t>  </a:t>
            </a:r>
            <a:r>
              <a:rPr lang="en-US" sz="15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}</a:t>
            </a:r>
            <a:r>
              <a:rPr lang="en-US" sz="1500" b="1" dirty="0">
                <a:solidFill>
                  <a:srgbClr val="C00000"/>
                </a:solidFill>
                <a:latin typeface="Tempus Sans ITC" pitchFamily="82" charset="0"/>
              </a:rPr>
              <a:t> </a:t>
            </a:r>
            <a:r>
              <a:rPr lang="en-US" sz="1350" b="1" dirty="0">
                <a:solidFill>
                  <a:schemeClr val="accent6">
                    <a:lumMod val="75000"/>
                  </a:schemeClr>
                </a:solidFill>
                <a:latin typeface="Tempus Sans ITC" pitchFamily="82" charset="0"/>
              </a:rPr>
              <a:t>// inner for loop ends</a:t>
            </a:r>
          </a:p>
          <a:p>
            <a:pPr>
              <a:spcBef>
                <a:spcPct val="50000"/>
              </a:spcBef>
              <a:defRPr/>
            </a:pPr>
            <a:r>
              <a:rPr lang="en-US" sz="1500" b="1" dirty="0">
                <a:solidFill>
                  <a:srgbClr val="C00000"/>
                </a:solidFill>
                <a:latin typeface="Tempus Sans ITC" pitchFamily="82" charset="0"/>
              </a:rPr>
              <a:t>  </a:t>
            </a:r>
            <a:r>
              <a:rPr lang="en-US" sz="1500" b="1" dirty="0">
                <a:latin typeface="Tempus Sans ITC" pitchFamily="82" charset="0"/>
              </a:rPr>
              <a:t>….</a:t>
            </a:r>
            <a:r>
              <a:rPr lang="en-US" sz="1500" b="1" dirty="0" err="1">
                <a:latin typeface="Tempus Sans ITC" pitchFamily="82" charset="0"/>
              </a:rPr>
              <a:t>stmts</a:t>
            </a:r>
            <a:r>
              <a:rPr lang="en-US" sz="1500" b="1" dirty="0">
                <a:latin typeface="Tempus Sans ITC" pitchFamily="82" charset="0"/>
              </a:rPr>
              <a:t> of outer loop;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latin typeface="Tahoma" pitchFamily="34" charset="0"/>
                <a:cs typeface="Tahoma" pitchFamily="34" charset="0"/>
              </a:rPr>
              <a:t>}</a:t>
            </a:r>
            <a:r>
              <a:rPr lang="en-US" sz="1350" b="1" dirty="0">
                <a:latin typeface="Tempus Sans ITC" pitchFamily="82" charset="0"/>
              </a:rPr>
              <a:t> </a:t>
            </a:r>
            <a:r>
              <a:rPr lang="en-US" sz="1350" b="1" dirty="0">
                <a:solidFill>
                  <a:schemeClr val="accent6">
                    <a:lumMod val="75000"/>
                  </a:schemeClr>
                </a:solidFill>
                <a:latin typeface="Tempus Sans ITC" pitchFamily="82" charset="0"/>
              </a:rPr>
              <a:t>// outer for loop ends</a:t>
            </a:r>
          </a:p>
          <a:p>
            <a:pPr>
              <a:spcBef>
                <a:spcPct val="50000"/>
              </a:spcBef>
              <a:defRPr/>
            </a:pPr>
            <a:r>
              <a:rPr lang="en-US" sz="1350" b="1" dirty="0">
                <a:latin typeface="Tempus Sans ITC" pitchFamily="82" charset="0"/>
              </a:rPr>
              <a:t>…… next </a:t>
            </a:r>
            <a:r>
              <a:rPr lang="en-US" sz="1350" b="1" dirty="0" err="1">
                <a:latin typeface="Tempus Sans ITC" pitchFamily="82" charset="0"/>
              </a:rPr>
              <a:t>Stmts</a:t>
            </a:r>
            <a:r>
              <a:rPr lang="en-US" sz="1350" b="1" dirty="0">
                <a:latin typeface="Tempus Sans ITC" pitchFamily="82" charset="0"/>
              </a:rPr>
              <a:t>; </a:t>
            </a:r>
          </a:p>
        </p:txBody>
      </p:sp>
      <p:cxnSp>
        <p:nvCxnSpPr>
          <p:cNvPr id="105481" name="AutoShape 8"/>
          <p:cNvCxnSpPr>
            <a:cxnSpLocks noChangeShapeType="1"/>
          </p:cNvCxnSpPr>
          <p:nvPr/>
        </p:nvCxnSpPr>
        <p:spPr bwMode="auto">
          <a:xfrm flipH="1">
            <a:off x="5286375" y="3770290"/>
            <a:ext cx="400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82" name="Line 9"/>
          <p:cNvSpPr>
            <a:spLocks noChangeShapeType="1"/>
          </p:cNvSpPr>
          <p:nvPr/>
        </p:nvSpPr>
        <p:spPr bwMode="auto">
          <a:xfrm flipV="1">
            <a:off x="5319176" y="4688714"/>
            <a:ext cx="3344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5483" name="Text Box 10"/>
          <p:cNvSpPr txBox="1">
            <a:spLocks noChangeArrowheads="1"/>
          </p:cNvSpPr>
          <p:nvPr/>
        </p:nvSpPr>
        <p:spPr bwMode="auto">
          <a:xfrm>
            <a:off x="4629151" y="4400550"/>
            <a:ext cx="58541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50" b="1" dirty="0">
                <a:latin typeface="Tempus Sans ITC" panose="04020404030D07020202" pitchFamily="82" charset="0"/>
              </a:rPr>
              <a:t>Exit</a:t>
            </a:r>
          </a:p>
          <a:p>
            <a:r>
              <a:rPr lang="en-US" altLang="en-US" sz="1350" b="1" dirty="0">
                <a:latin typeface="Tempus Sans ITC" panose="04020404030D07020202" pitchFamily="82" charset="0"/>
              </a:rPr>
              <a:t>From</a:t>
            </a:r>
          </a:p>
          <a:p>
            <a:r>
              <a:rPr lang="en-US" altLang="en-US" sz="1350" b="1" dirty="0">
                <a:latin typeface="Tempus Sans ITC" panose="04020404030D07020202" pitchFamily="82" charset="0"/>
              </a:rPr>
              <a:t>inner</a:t>
            </a:r>
          </a:p>
          <a:p>
            <a:r>
              <a:rPr lang="en-US" altLang="en-US" sz="1350" b="1" dirty="0">
                <a:latin typeface="Tempus Sans ITC" panose="04020404030D07020202" pitchFamily="82" charset="0"/>
              </a:rPr>
              <a:t>loop</a:t>
            </a:r>
          </a:p>
        </p:txBody>
      </p:sp>
      <p:sp>
        <p:nvSpPr>
          <p:cNvPr id="105484" name="Line 11"/>
          <p:cNvSpPr>
            <a:spLocks noChangeShapeType="1"/>
          </p:cNvSpPr>
          <p:nvPr/>
        </p:nvSpPr>
        <p:spPr bwMode="auto">
          <a:xfrm>
            <a:off x="5286373" y="3770289"/>
            <a:ext cx="1" cy="91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09303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itle 5"/>
          <p:cNvSpPr>
            <a:spLocks noGrp="1"/>
          </p:cNvSpPr>
          <p:nvPr>
            <p:ph type="title"/>
          </p:nvPr>
        </p:nvSpPr>
        <p:spPr>
          <a:xfrm>
            <a:off x="933450" y="221523"/>
            <a:ext cx="5372100" cy="514350"/>
          </a:xfrm>
        </p:spPr>
        <p:txBody>
          <a:bodyPr>
            <a:normAutofit/>
          </a:bodyPr>
          <a:lstStyle/>
          <a:p>
            <a:pPr algn="ctr"/>
            <a:r>
              <a:rPr lang="en-IN" altLang="en-US" sz="2100" dirty="0"/>
              <a:t>Check whether given number is prime or not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5855" y="990601"/>
            <a:ext cx="6858000" cy="3794522"/>
          </a:xfrm>
        </p:spPr>
        <p:txBody>
          <a:bodyPr>
            <a:noAutofit/>
          </a:bodyPr>
          <a:lstStyle/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cs typeface="Shruti" pitchFamily="34" charset="0"/>
              </a:rPr>
              <a:t> int  j, prime=1;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cs typeface="Shruti" pitchFamily="34" charset="0"/>
              </a:rPr>
              <a:t> </a:t>
            </a:r>
            <a:r>
              <a:rPr lang="en-US" sz="2400" b="1" dirty="0" err="1">
                <a:cs typeface="Shruti" pitchFamily="34" charset="0"/>
              </a:rPr>
              <a:t>scanf</a:t>
            </a:r>
            <a:r>
              <a:rPr lang="en-US" sz="2400" b="1" dirty="0">
                <a:cs typeface="Shruti" pitchFamily="34" charset="0"/>
              </a:rPr>
              <a:t>(“%</a:t>
            </a:r>
            <a:r>
              <a:rPr lang="en-US" sz="2400" b="1" dirty="0" err="1">
                <a:cs typeface="Shruti" pitchFamily="34" charset="0"/>
              </a:rPr>
              <a:t>d”,&amp;N</a:t>
            </a:r>
            <a:r>
              <a:rPr lang="en-US" sz="2400" b="1" dirty="0">
                <a:cs typeface="Shruti" pitchFamily="34" charset="0"/>
              </a:rPr>
              <a:t>);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	for( </a:t>
            </a:r>
            <a:r>
              <a:rPr lang="en-US" sz="2400" dirty="0" err="1"/>
              <a:t>int</a:t>
            </a:r>
            <a:r>
              <a:rPr lang="en-US" sz="2400" dirty="0"/>
              <a:t> j=2; j&lt;N; j++ </a:t>
            </a:r>
            <a:r>
              <a:rPr lang="en-US" sz="2400" b="1" dirty="0"/>
              <a:t>) 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solidFill>
                  <a:schemeClr val="accent2"/>
                </a:solidFill>
                <a:cs typeface="Tahoma" pitchFamily="34" charset="0"/>
              </a:rPr>
              <a:t>     {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          if( </a:t>
            </a:r>
            <a:r>
              <a:rPr lang="en-US" sz="2400" dirty="0"/>
              <a:t>(N % j) == 0</a:t>
            </a:r>
            <a:r>
              <a:rPr lang="en-US" sz="2400" b="1" dirty="0"/>
              <a:t>)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solidFill>
                  <a:srgbClr val="C00000"/>
                </a:solidFill>
                <a:cs typeface="Tahoma" pitchFamily="34" charset="0"/>
              </a:rPr>
              <a:t>          {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         	prime=0;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          	break;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/* break out of for loop */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cs typeface="Tahoma" pitchFamily="34" charset="0"/>
              </a:rPr>
              <a:t>         </a:t>
            </a:r>
            <a:r>
              <a:rPr lang="en-US" sz="2400" b="1" dirty="0">
                <a:solidFill>
                  <a:srgbClr val="C00000"/>
                </a:solidFill>
                <a:cs typeface="Tahoma" pitchFamily="34" charset="0"/>
              </a:rPr>
              <a:t>}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>
                <a:cs typeface="Tahoma" pitchFamily="34" charset="0"/>
              </a:rPr>
              <a:t>      </a:t>
            </a:r>
            <a:r>
              <a:rPr lang="en-US" sz="2400" b="1" dirty="0">
                <a:solidFill>
                  <a:schemeClr val="accent2"/>
                </a:solidFill>
                <a:cs typeface="Tahoma" pitchFamily="34" charset="0"/>
              </a:rPr>
              <a:t>}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      if (prime == 1) 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		</a:t>
            </a:r>
            <a:r>
              <a:rPr lang="en-US" sz="2400" b="1" dirty="0" err="1"/>
              <a:t>printf</a:t>
            </a:r>
            <a:r>
              <a:rPr lang="en-US" sz="2400" b="1" dirty="0"/>
              <a:t>(“%d is a prime </a:t>
            </a:r>
            <a:r>
              <a:rPr lang="en-US" sz="2400" b="1" dirty="0" err="1"/>
              <a:t>no”,N</a:t>
            </a:r>
            <a:r>
              <a:rPr lang="en-US" sz="2400" b="1" dirty="0"/>
              <a:t>);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	else</a:t>
            </a:r>
          </a:p>
          <a:p>
            <a:pPr>
              <a:spcBef>
                <a:spcPts val="450"/>
              </a:spcBef>
              <a:buNone/>
              <a:defRPr/>
            </a:pPr>
            <a:r>
              <a:rPr lang="en-US" sz="2400" b="1" dirty="0"/>
              <a:t>		</a:t>
            </a:r>
            <a:r>
              <a:rPr lang="en-US" sz="2400" b="1" dirty="0" err="1"/>
              <a:t>printf</a:t>
            </a:r>
            <a:r>
              <a:rPr lang="en-US" sz="2400" b="1" dirty="0"/>
              <a:t>(“%d is a not a prime </a:t>
            </a:r>
            <a:r>
              <a:rPr lang="en-US" sz="2400" b="1" dirty="0" err="1"/>
              <a:t>no”,N</a:t>
            </a:r>
            <a:r>
              <a:rPr lang="en-US" sz="2400" b="1" dirty="0"/>
              <a:t>);</a:t>
            </a:r>
          </a:p>
          <a:p>
            <a:pPr>
              <a:spcBef>
                <a:spcPts val="450"/>
              </a:spcBef>
              <a:buNone/>
              <a:defRPr/>
            </a:pPr>
            <a:endParaRPr lang="en-US" sz="2400" b="1" dirty="0"/>
          </a:p>
          <a:p>
            <a:pPr>
              <a:buFont typeface="Arial" charset="0"/>
              <a:buNone/>
              <a:defRPr/>
            </a:pPr>
            <a:endParaRPr lang="en-IN" sz="2400" dirty="0"/>
          </a:p>
        </p:txBody>
      </p:sp>
      <p:sp>
        <p:nvSpPr>
          <p:cNvPr id="107525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714777" y="6365216"/>
            <a:ext cx="120015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15D003-C1C8-45C7-9A89-EAFF57013FDF}" type="datetime1">
              <a:rPr lang="en-US" altLang="en-US" smtClean="0"/>
              <a:t>2/16/2024</a:t>
            </a:fld>
            <a:endParaRPr lang="en-US" altLang="en-US" dirty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5364855" y="6373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F82079-7464-403C-A40F-E87621C29A60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53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888" y="136524"/>
            <a:ext cx="6262616" cy="5143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100" dirty="0"/>
              <a:t>Program to generate prime numbers between given 2 limits</a:t>
            </a:r>
          </a:p>
        </p:txBody>
      </p:sp>
      <p:sp>
        <p:nvSpPr>
          <p:cNvPr id="108549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62839B-1911-428C-893A-FC624D94CF81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08547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5488815" y="6378555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49E001-8DDB-462A-8E6F-F1242FE484C1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14341" name="Rectangle 14"/>
          <p:cNvSpPr>
            <a:spLocks noChangeArrowheads="1"/>
          </p:cNvSpPr>
          <p:nvPr/>
        </p:nvSpPr>
        <p:spPr bwMode="auto">
          <a:xfrm>
            <a:off x="2180341" y="951925"/>
            <a:ext cx="6335009" cy="56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defRPr/>
            </a:pPr>
            <a:r>
              <a:rPr lang="en-US" sz="2000" b="1" dirty="0"/>
              <a:t>scanf(“%d %</a:t>
            </a:r>
            <a:r>
              <a:rPr lang="en-US" sz="2000" b="1" dirty="0" err="1"/>
              <a:t>d”,&amp;m,&amp;n</a:t>
            </a:r>
            <a:r>
              <a:rPr lang="en-US" sz="2000" b="1" dirty="0"/>
              <a:t>);</a:t>
            </a:r>
          </a:p>
          <a:p>
            <a:pPr>
              <a:spcBef>
                <a:spcPts val="450"/>
              </a:spcBef>
              <a:defRPr/>
            </a:pPr>
            <a:endParaRPr lang="en-US" sz="2000" b="1" dirty="0"/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=m; </a:t>
            </a:r>
            <a:r>
              <a:rPr lang="en-US" sz="2000" dirty="0" err="1"/>
              <a:t>i</a:t>
            </a:r>
            <a:r>
              <a:rPr lang="en-US" sz="2000" dirty="0"/>
              <a:t>&lt;=n; </a:t>
            </a:r>
            <a:r>
              <a:rPr lang="en-US" sz="2000" dirty="0" err="1"/>
              <a:t>i</a:t>
            </a:r>
            <a:r>
              <a:rPr lang="en-US" sz="2000" dirty="0"/>
              <a:t>++</a:t>
            </a:r>
            <a:r>
              <a:rPr lang="en-US" sz="2000" b="1" dirty="0"/>
              <a:t>)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cs typeface="Tahoma" pitchFamily="34" charset="0"/>
              </a:rPr>
              <a:t>{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</a:t>
            </a:r>
            <a:r>
              <a:rPr lang="en-US" sz="2000" b="1" dirty="0" err="1"/>
              <a:t>int</a:t>
            </a:r>
            <a:r>
              <a:rPr lang="en-US" sz="2000" b="1" dirty="0"/>
              <a:t> prime=1;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for( </a:t>
            </a:r>
            <a:r>
              <a:rPr lang="en-US" sz="2000" dirty="0" err="1"/>
              <a:t>int</a:t>
            </a:r>
            <a:r>
              <a:rPr lang="en-US" sz="2000" dirty="0"/>
              <a:t> j=2; j&lt;</a:t>
            </a:r>
            <a:r>
              <a:rPr lang="en-US" sz="2000" dirty="0" err="1"/>
              <a:t>i</a:t>
            </a:r>
            <a:r>
              <a:rPr lang="en-US" sz="2000" dirty="0"/>
              <a:t>; j++ </a:t>
            </a:r>
            <a:r>
              <a:rPr lang="en-US" sz="2000" b="1" dirty="0"/>
              <a:t>) 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solidFill>
                  <a:schemeClr val="accent2"/>
                </a:solidFill>
                <a:cs typeface="Tahoma" pitchFamily="34" charset="0"/>
              </a:rPr>
              <a:t>     {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     if( </a:t>
            </a:r>
            <a:r>
              <a:rPr lang="en-US" sz="2000" dirty="0" err="1"/>
              <a:t>i</a:t>
            </a:r>
            <a:r>
              <a:rPr lang="en-US" sz="2000" dirty="0"/>
              <a:t> % j == 0</a:t>
            </a:r>
            <a:r>
              <a:rPr lang="en-US" sz="2000" b="1" dirty="0"/>
              <a:t>)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solidFill>
                  <a:srgbClr val="C00000"/>
                </a:solidFill>
                <a:cs typeface="Tahoma" pitchFamily="34" charset="0"/>
              </a:rPr>
              <a:t>          {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    		prime=0;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     		break;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/* break out of inner loop */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cs typeface="Tahoma" pitchFamily="34" charset="0"/>
              </a:rPr>
              <a:t>         </a:t>
            </a:r>
            <a:r>
              <a:rPr lang="en-US" sz="2000" b="1" dirty="0">
                <a:solidFill>
                  <a:srgbClr val="C00000"/>
                </a:solidFill>
                <a:cs typeface="Tahoma" pitchFamily="34" charset="0"/>
              </a:rPr>
              <a:t>}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cs typeface="Tahoma" pitchFamily="34" charset="0"/>
              </a:rPr>
              <a:t>      </a:t>
            </a:r>
            <a:r>
              <a:rPr lang="en-US" sz="2000" b="1" dirty="0">
                <a:solidFill>
                  <a:schemeClr val="accent2"/>
                </a:solidFill>
                <a:cs typeface="Tahoma" pitchFamily="34" charset="0"/>
              </a:rPr>
              <a:t>}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/>
              <a:t>      if (prime == 1) </a:t>
            </a:r>
            <a:r>
              <a:rPr lang="en-US" sz="2000" b="1" dirty="0" err="1"/>
              <a:t>printf</a:t>
            </a:r>
            <a:r>
              <a:rPr lang="en-US" sz="2000" b="1" dirty="0"/>
              <a:t>(“%d\t”,</a:t>
            </a:r>
            <a:r>
              <a:rPr lang="en-US" sz="2000" b="1" dirty="0" err="1"/>
              <a:t>i</a:t>
            </a:r>
            <a:r>
              <a:rPr lang="en-US" sz="2000" b="1" dirty="0"/>
              <a:t>);</a:t>
            </a:r>
          </a:p>
          <a:p>
            <a:pPr>
              <a:spcBef>
                <a:spcPts val="450"/>
              </a:spcBef>
              <a:defRPr/>
            </a:pPr>
            <a:r>
              <a:rPr lang="en-US" sz="2000" b="1" dirty="0">
                <a:cs typeface="Tahoma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107127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7289" y="132023"/>
            <a:ext cx="6049819" cy="514350"/>
          </a:xfrm>
        </p:spPr>
        <p:txBody>
          <a:bodyPr/>
          <a:lstStyle/>
          <a:p>
            <a:pPr algn="ctr" eaLnBrk="1" hangingPunct="1"/>
            <a:r>
              <a:rPr lang="en-US" altLang="en-US" sz="2100" dirty="0"/>
              <a:t>Skipping a part of loop-</a:t>
            </a:r>
            <a:r>
              <a:rPr lang="en-US" altLang="en-US" sz="2100" dirty="0">
                <a:solidFill>
                  <a:srgbClr val="C00000"/>
                </a:solidFill>
              </a:rPr>
              <a:t>continue statement</a:t>
            </a:r>
          </a:p>
        </p:txBody>
      </p:sp>
      <p:sp>
        <p:nvSpPr>
          <p:cNvPr id="11059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57F910-05E4-453F-8D4B-2CC887024316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1059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5321389" y="640199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8E7F0F-9325-41B8-BEC5-BAB2F2658DA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pSp>
        <p:nvGrpSpPr>
          <p:cNvPr id="110596" name="Group 13"/>
          <p:cNvGrpSpPr>
            <a:grpSpLocks/>
          </p:cNvGrpSpPr>
          <p:nvPr/>
        </p:nvGrpSpPr>
        <p:grpSpPr bwMode="auto">
          <a:xfrm>
            <a:off x="972403" y="2857501"/>
            <a:ext cx="6742847" cy="2896947"/>
            <a:chOff x="1524000" y="2732087"/>
            <a:chExt cx="7239000" cy="3862187"/>
          </a:xfrm>
        </p:grpSpPr>
        <p:sp>
          <p:nvSpPr>
            <p:cNvPr id="16392" name="Text Box 3"/>
            <p:cNvSpPr txBox="1">
              <a:spLocks noChangeArrowheads="1"/>
            </p:cNvSpPr>
            <p:nvPr/>
          </p:nvSpPr>
          <p:spPr bwMode="auto">
            <a:xfrm>
              <a:off x="2362200" y="2732087"/>
              <a:ext cx="2667000" cy="3862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350" b="1" dirty="0"/>
                <a:t>while (……….)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350" b="1" dirty="0">
                  <a:cs typeface="Tahoma" pitchFamily="34" charset="0"/>
                </a:rPr>
                <a:t>{</a:t>
              </a:r>
            </a:p>
            <a:p>
              <a:pPr>
                <a:defRPr/>
              </a:pPr>
              <a:r>
                <a:rPr lang="en-US" sz="1350" b="1" dirty="0">
                  <a:cs typeface="Tahoma" pitchFamily="34" charset="0"/>
                </a:rPr>
                <a:t>     Statement-1; </a:t>
              </a:r>
              <a:endParaRPr lang="en-US" sz="1350" b="1" dirty="0"/>
            </a:p>
            <a:p>
              <a:pPr>
                <a:defRPr/>
              </a:pPr>
              <a:r>
                <a:rPr lang="en-US" sz="1350" b="1" dirty="0">
                  <a:cs typeface="Tahoma" pitchFamily="34" charset="0"/>
                </a:rPr>
                <a:t>     Statement-2; </a:t>
              </a:r>
              <a:r>
                <a:rPr lang="en-US" sz="1350" b="1" dirty="0"/>
                <a:t>   </a:t>
              </a:r>
            </a:p>
            <a:p>
              <a:pPr>
                <a:defRPr/>
              </a:pPr>
              <a:r>
                <a:rPr lang="en-US" sz="1350" b="1" dirty="0"/>
                <a:t>   </a:t>
              </a:r>
            </a:p>
            <a:p>
              <a:pPr>
                <a:defRPr/>
              </a:pPr>
              <a:r>
                <a:rPr lang="en-US" sz="1350" b="1" dirty="0">
                  <a:solidFill>
                    <a:srgbClr val="C00000"/>
                  </a:solidFill>
                </a:rPr>
                <a:t>    If(condition)</a:t>
              </a:r>
            </a:p>
            <a:p>
              <a:pPr>
                <a:defRPr/>
              </a:pPr>
              <a:r>
                <a:rPr lang="en-US" sz="1350" b="1" dirty="0">
                  <a:solidFill>
                    <a:srgbClr val="C00000"/>
                  </a:solidFill>
                </a:rPr>
                <a:t>               continue;</a:t>
              </a:r>
            </a:p>
            <a:p>
              <a:pPr>
                <a:defRPr/>
              </a:pPr>
              <a:endParaRPr lang="en-US" sz="1350" b="1" dirty="0">
                <a:solidFill>
                  <a:srgbClr val="C00000"/>
                </a:solidFill>
              </a:endParaRPr>
            </a:p>
            <a:p>
              <a:pPr>
                <a:defRPr/>
              </a:pPr>
              <a:r>
                <a:rPr lang="en-US" sz="1350" b="1" dirty="0">
                  <a:solidFill>
                    <a:schemeClr val="accent2"/>
                  </a:solidFill>
                </a:rPr>
                <a:t>     </a:t>
              </a:r>
              <a:r>
                <a:rPr lang="en-US" sz="1350" b="1" dirty="0">
                  <a:cs typeface="Tahoma" pitchFamily="34" charset="0"/>
                </a:rPr>
                <a:t>Statement-3;</a:t>
              </a:r>
            </a:p>
            <a:p>
              <a:pPr>
                <a:defRPr/>
              </a:pPr>
              <a:r>
                <a:rPr lang="en-US" sz="1350" b="1" dirty="0">
                  <a:cs typeface="Tahoma" pitchFamily="34" charset="0"/>
                </a:rPr>
                <a:t>     Statement-4;</a:t>
              </a:r>
              <a:endParaRPr lang="en-US" sz="1350" b="1" dirty="0">
                <a:solidFill>
                  <a:schemeClr val="accent2"/>
                </a:solidFill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1350" b="1" dirty="0">
                  <a:solidFill>
                    <a:schemeClr val="accent2"/>
                  </a:solidFill>
                  <a:cs typeface="Tahoma" pitchFamily="34" charset="0"/>
                </a:rPr>
                <a:t>}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sz="1350" b="1" dirty="0" err="1">
                  <a:solidFill>
                    <a:srgbClr val="FF0000"/>
                  </a:solidFill>
                  <a:latin typeface="Arial" charset="0"/>
                  <a:cs typeface="Tahoma" pitchFamily="34" charset="0"/>
                </a:rPr>
                <a:t>Next_statement</a:t>
              </a:r>
              <a:endParaRPr lang="en-US" sz="135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10601" name="AutoShape 4"/>
            <p:cNvCxnSpPr>
              <a:cxnSpLocks noChangeShapeType="1"/>
            </p:cNvCxnSpPr>
            <p:nvPr/>
          </p:nvCxnSpPr>
          <p:spPr bwMode="auto">
            <a:xfrm flipH="1">
              <a:off x="1524000" y="4560887"/>
              <a:ext cx="7620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602" name="Text Box 5"/>
            <p:cNvSpPr txBox="1">
              <a:spLocks noChangeArrowheads="1"/>
            </p:cNvSpPr>
            <p:nvPr/>
          </p:nvSpPr>
          <p:spPr bwMode="auto">
            <a:xfrm>
              <a:off x="6096000" y="2732087"/>
              <a:ext cx="2667000" cy="386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350" b="1">
                  <a:latin typeface="Agency FB" panose="020B0503020202020204" pitchFamily="34" charset="0"/>
                </a:rPr>
                <a:t>do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350" b="1">
                  <a:latin typeface="Agency FB" panose="020B0503020202020204" pitchFamily="34" charset="0"/>
                </a:rPr>
                <a:t>{</a:t>
              </a:r>
            </a:p>
            <a:p>
              <a:r>
                <a:rPr lang="en-US" altLang="en-US" sz="1350" b="1">
                  <a:latin typeface="Agency FB" panose="020B0503020202020204" pitchFamily="34" charset="0"/>
                  <a:cs typeface="Tahoma" panose="020B0604030504040204" pitchFamily="34" charset="0"/>
                </a:rPr>
                <a:t>     Statement-1; </a:t>
              </a:r>
              <a:endParaRPr lang="en-US" altLang="en-US" sz="1350" b="1">
                <a:latin typeface="Agency FB" panose="020B0503020202020204" pitchFamily="34" charset="0"/>
              </a:endParaRPr>
            </a:p>
            <a:p>
              <a:r>
                <a:rPr lang="en-US" altLang="en-US" sz="1350" b="1">
                  <a:latin typeface="Agency FB" panose="020B0503020202020204" pitchFamily="34" charset="0"/>
                  <a:cs typeface="Tahoma" panose="020B0604030504040204" pitchFamily="34" charset="0"/>
                </a:rPr>
                <a:t>     Statement-2; </a:t>
              </a:r>
              <a:r>
                <a:rPr lang="en-US" altLang="en-US" sz="1350" b="1">
                  <a:latin typeface="Agency FB" panose="020B0503020202020204" pitchFamily="34" charset="0"/>
                </a:rPr>
                <a:t>      </a:t>
              </a:r>
            </a:p>
            <a:p>
              <a:endParaRPr lang="en-US" altLang="en-US" sz="1350" b="1">
                <a:latin typeface="Agency FB" panose="020B0503020202020204" pitchFamily="34" charset="0"/>
              </a:endParaRPr>
            </a:p>
            <a:p>
              <a:r>
                <a:rPr lang="en-US" altLang="en-US" sz="1350" b="1">
                  <a:latin typeface="Agency FB" panose="020B0503020202020204" pitchFamily="34" charset="0"/>
                </a:rPr>
                <a:t>     If(condition)</a:t>
              </a:r>
            </a:p>
            <a:p>
              <a:r>
                <a:rPr lang="en-US" altLang="en-US" sz="1350" b="1">
                  <a:solidFill>
                    <a:srgbClr val="C00000"/>
                  </a:solidFill>
                  <a:latin typeface="Agency FB" panose="020B0503020202020204" pitchFamily="34" charset="0"/>
                </a:rPr>
                <a:t>                 continue;</a:t>
              </a:r>
            </a:p>
            <a:p>
              <a:r>
                <a:rPr lang="en-US" altLang="en-US" sz="1350" b="1">
                  <a:solidFill>
                    <a:schemeClr val="accent2"/>
                  </a:solidFill>
                  <a:latin typeface="Agency FB" panose="020B0503020202020204" pitchFamily="34" charset="0"/>
                </a:rPr>
                <a:t>    </a:t>
              </a:r>
            </a:p>
            <a:p>
              <a:r>
                <a:rPr lang="en-US" altLang="en-US" sz="1350" b="1">
                  <a:solidFill>
                    <a:schemeClr val="accent2"/>
                  </a:solidFill>
                  <a:latin typeface="Agency FB" panose="020B0503020202020204" pitchFamily="34" charset="0"/>
                </a:rPr>
                <a:t>     </a:t>
              </a:r>
              <a:r>
                <a:rPr lang="en-US" altLang="en-US" sz="1350" b="1">
                  <a:latin typeface="Agency FB" panose="020B0503020202020204" pitchFamily="34" charset="0"/>
                  <a:cs typeface="Tahoma" panose="020B0604030504040204" pitchFamily="34" charset="0"/>
                </a:rPr>
                <a:t>Statement-3;</a:t>
              </a:r>
            </a:p>
            <a:p>
              <a:r>
                <a:rPr lang="en-US" altLang="en-US" sz="1350" b="1">
                  <a:latin typeface="Agency FB" panose="020B0503020202020204" pitchFamily="34" charset="0"/>
                  <a:cs typeface="Tahoma" panose="020B0604030504040204" pitchFamily="34" charset="0"/>
                </a:rPr>
                <a:t>     Statement-4;</a:t>
              </a:r>
            </a:p>
            <a:p>
              <a:r>
                <a:rPr lang="en-US" altLang="en-US" sz="1350" b="1">
                  <a:latin typeface="Agency FB" panose="020B0503020202020204" pitchFamily="34" charset="0"/>
                  <a:cs typeface="Tahoma" panose="020B0604030504040204" pitchFamily="34" charset="0"/>
                </a:rPr>
                <a:t>} </a:t>
              </a:r>
              <a:r>
                <a:rPr lang="en-US" altLang="en-US" sz="1350" b="1">
                  <a:latin typeface="Agency FB" panose="020B0503020202020204" pitchFamily="34" charset="0"/>
                </a:rPr>
                <a:t> while(…);</a:t>
              </a:r>
            </a:p>
            <a:p>
              <a:endParaRPr lang="en-US" altLang="en-US" sz="1350" b="1">
                <a:latin typeface="Agency FB" panose="020B0503020202020204" pitchFamily="34" charset="0"/>
              </a:endParaRPr>
            </a:p>
            <a:p>
              <a:r>
                <a:rPr lang="en-US" altLang="en-US" sz="1350" b="1">
                  <a:solidFill>
                    <a:srgbClr val="FF0000"/>
                  </a:solidFill>
                  <a:latin typeface="Agency FB" panose="020B0503020202020204" pitchFamily="34" charset="0"/>
                </a:rPr>
                <a:t>Next_statemen</a:t>
              </a:r>
              <a:r>
                <a:rPr lang="en-US" altLang="en-US" sz="1350" b="1">
                  <a:latin typeface="Agency FB" panose="020B0503020202020204" pitchFamily="34" charset="0"/>
                </a:rPr>
                <a:t>t</a:t>
              </a:r>
            </a:p>
          </p:txBody>
        </p:sp>
        <p:cxnSp>
          <p:nvCxnSpPr>
            <p:cNvPr id="110603" name="AutoShape 6"/>
            <p:cNvCxnSpPr>
              <a:cxnSpLocks noChangeShapeType="1"/>
            </p:cNvCxnSpPr>
            <p:nvPr/>
          </p:nvCxnSpPr>
          <p:spPr bwMode="auto">
            <a:xfrm flipH="1">
              <a:off x="5486400" y="4560887"/>
              <a:ext cx="5334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604" name="AutoShape 7"/>
            <p:cNvCxnSpPr>
              <a:cxnSpLocks noChangeShapeType="1"/>
            </p:cNvCxnSpPr>
            <p:nvPr/>
          </p:nvCxnSpPr>
          <p:spPr bwMode="auto">
            <a:xfrm rot="5400000">
              <a:off x="4686300" y="3760787"/>
              <a:ext cx="1600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605" name="Line 8"/>
            <p:cNvSpPr>
              <a:spLocks noChangeShapeType="1"/>
            </p:cNvSpPr>
            <p:nvPr/>
          </p:nvSpPr>
          <p:spPr bwMode="auto">
            <a:xfrm>
              <a:off x="5486400" y="2960687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cxnSp>
          <p:nvCxnSpPr>
            <p:cNvPr id="110606" name="AutoShape 9"/>
            <p:cNvCxnSpPr>
              <a:cxnSpLocks noChangeShapeType="1"/>
            </p:cNvCxnSpPr>
            <p:nvPr/>
          </p:nvCxnSpPr>
          <p:spPr bwMode="auto">
            <a:xfrm flipV="1">
              <a:off x="1524000" y="2960687"/>
              <a:ext cx="0" cy="1600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0607" name="Line 10"/>
            <p:cNvSpPr>
              <a:spLocks noChangeShapeType="1"/>
            </p:cNvSpPr>
            <p:nvPr/>
          </p:nvSpPr>
          <p:spPr bwMode="auto">
            <a:xfrm>
              <a:off x="1524000" y="2960687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16390" name="Text Box 11"/>
          <p:cNvSpPr txBox="1">
            <a:spLocks noChangeArrowheads="1"/>
          </p:cNvSpPr>
          <p:nvPr/>
        </p:nvSpPr>
        <p:spPr bwMode="auto">
          <a:xfrm>
            <a:off x="379706" y="740231"/>
            <a:ext cx="85452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Ø"/>
              <a:defRPr/>
            </a:pPr>
            <a:r>
              <a:rPr lang="en-US" sz="2400" dirty="0"/>
              <a:t>Skip a part of the body of the loop under certain conditions is done using </a:t>
            </a:r>
            <a:r>
              <a:rPr lang="en-US" sz="2400" b="1" dirty="0">
                <a:solidFill>
                  <a:schemeClr val="accent2"/>
                </a:solidFill>
              </a:rPr>
              <a:t>continue</a:t>
            </a:r>
            <a:r>
              <a:rPr lang="en-US" sz="2400" dirty="0"/>
              <a:t> statement. </a:t>
            </a:r>
          </a:p>
          <a:p>
            <a:pPr marL="171450" indent="-171450" algn="just">
              <a:buFont typeface="Wingdings" pitchFamily="2" charset="2"/>
              <a:buChar char="Ø"/>
              <a:defRPr/>
            </a:pPr>
            <a:endParaRPr lang="en-US" sz="2400" dirty="0"/>
          </a:p>
          <a:p>
            <a:pPr marL="171450" indent="-171450" algn="just">
              <a:buFont typeface="Wingdings" pitchFamily="2" charset="2"/>
              <a:buChar char="Ø"/>
              <a:defRPr/>
            </a:pPr>
            <a:r>
              <a:rPr lang="en-US" sz="2400" dirty="0"/>
              <a:t>As the name implies, </a:t>
            </a:r>
            <a:r>
              <a:rPr lang="en-US" sz="2400" b="1" dirty="0">
                <a:solidFill>
                  <a:srgbClr val="C0504D"/>
                </a:solidFill>
              </a:rPr>
              <a:t>continue </a:t>
            </a:r>
            <a:r>
              <a:rPr lang="en-US" sz="2400" dirty="0"/>
              <a:t>causes the loop to be continued with next iteration, after skipping rest of the body of the loop.</a:t>
            </a:r>
          </a:p>
        </p:txBody>
      </p:sp>
    </p:spTree>
    <p:extLst>
      <p:ext uri="{BB962C8B-B14F-4D97-AF65-F5344CB8AC3E}">
        <p14:creationId xmlns:p14="http://schemas.microsoft.com/office/powerpoint/2010/main" val="313906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0090" y="421564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sz="2400" dirty="0"/>
              <a:t>Skipping a part of loop - example</a:t>
            </a:r>
          </a:p>
        </p:txBody>
      </p:sp>
      <p:sp>
        <p:nvSpPr>
          <p:cNvPr id="11264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F45ABB-13FA-4BBF-BB83-B9EE063F5A18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12643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5715000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551675-4EBA-4EBF-ADD4-F6ED93E3EE0C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740090" y="1828801"/>
            <a:ext cx="51179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en-US" sz="2100" b="1" dirty="0">
              <a:latin typeface="Tempus Sans ITC" pitchFamily="82" charset="0"/>
            </a:endParaRPr>
          </a:p>
          <a:p>
            <a:pPr>
              <a:defRPr/>
            </a:pPr>
            <a:r>
              <a:rPr lang="en-US" sz="2100" b="1" dirty="0"/>
              <a:t> for(</a:t>
            </a:r>
            <a:r>
              <a:rPr lang="en-US" sz="2100" b="1" dirty="0" err="1"/>
              <a:t>i</a:t>
            </a:r>
            <a:r>
              <a:rPr lang="en-US" sz="2100" b="1" dirty="0"/>
              <a:t>=10; </a:t>
            </a:r>
            <a:r>
              <a:rPr lang="en-US" sz="2100" b="1" dirty="0" err="1"/>
              <a:t>i</a:t>
            </a:r>
            <a:r>
              <a:rPr lang="en-US" sz="2100" b="1" dirty="0"/>
              <a:t>&lt;=15; </a:t>
            </a:r>
            <a:r>
              <a:rPr lang="en-US" sz="2100" b="1" dirty="0" err="1"/>
              <a:t>i</a:t>
            </a:r>
            <a:r>
              <a:rPr lang="en-US" sz="2100" b="1" dirty="0"/>
              <a:t>++ )</a:t>
            </a:r>
          </a:p>
          <a:p>
            <a:pPr>
              <a:defRPr/>
            </a:pPr>
            <a:r>
              <a:rPr lang="en-US" sz="2100" b="1" dirty="0"/>
              <a:t>     {</a:t>
            </a:r>
          </a:p>
          <a:p>
            <a:pPr>
              <a:defRPr/>
            </a:pPr>
            <a:r>
              <a:rPr lang="en-US" sz="2100" b="1" dirty="0"/>
              <a:t>	    if(</a:t>
            </a:r>
            <a:r>
              <a:rPr lang="en-US" sz="2100" b="1" dirty="0" err="1"/>
              <a:t>i</a:t>
            </a:r>
            <a:r>
              <a:rPr lang="en-US" sz="2100" b="1" dirty="0"/>
              <a:t>==13 || </a:t>
            </a:r>
            <a:r>
              <a:rPr lang="en-US" sz="2100" b="1" dirty="0" err="1"/>
              <a:t>i</a:t>
            </a:r>
            <a:r>
              <a:rPr lang="en-US" sz="2100" b="1" dirty="0"/>
              <a:t>==14)</a:t>
            </a:r>
          </a:p>
          <a:p>
            <a:pPr>
              <a:defRPr/>
            </a:pPr>
            <a:r>
              <a:rPr lang="en-US" sz="2100" b="1" dirty="0"/>
              <a:t>		continue;</a:t>
            </a:r>
          </a:p>
          <a:p>
            <a:pPr>
              <a:defRPr/>
            </a:pPr>
            <a:r>
              <a:rPr lang="en-US" sz="2100" b="1" dirty="0"/>
              <a:t>          </a:t>
            </a:r>
          </a:p>
          <a:p>
            <a:pPr>
              <a:spcBef>
                <a:spcPts val="450"/>
              </a:spcBef>
              <a:defRPr/>
            </a:pPr>
            <a:r>
              <a:rPr lang="en-US" sz="2100" b="1" dirty="0"/>
              <a:t>	    </a:t>
            </a:r>
            <a:r>
              <a:rPr lang="en-US" sz="2100" b="1" dirty="0" err="1"/>
              <a:t>printf</a:t>
            </a:r>
            <a:r>
              <a:rPr lang="en-US" sz="2100" b="1" dirty="0"/>
              <a:t>(“%d\t”,</a:t>
            </a:r>
            <a:r>
              <a:rPr lang="en-US" sz="2100" b="1" dirty="0" err="1"/>
              <a:t>i</a:t>
            </a:r>
            <a:r>
              <a:rPr lang="en-US" sz="2100" b="1" dirty="0"/>
              <a:t>);</a:t>
            </a:r>
          </a:p>
          <a:p>
            <a:pPr>
              <a:defRPr/>
            </a:pPr>
            <a:r>
              <a:rPr lang="en-US" sz="2100" b="1" dirty="0"/>
              <a:t>    }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5715000" y="2457450"/>
            <a:ext cx="2114550" cy="1943100"/>
          </a:xfrm>
          <a:prstGeom prst="verticalScroll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350" b="1"/>
              <a:t>10 11 12 15</a:t>
            </a:r>
          </a:p>
        </p:txBody>
      </p:sp>
    </p:spTree>
    <p:extLst>
      <p:ext uri="{BB962C8B-B14F-4D97-AF65-F5344CB8AC3E}">
        <p14:creationId xmlns:p14="http://schemas.microsoft.com/office/powerpoint/2010/main" val="16730269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6693" y="1143002"/>
            <a:ext cx="5372100" cy="514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Skipping a part of loop</a:t>
            </a:r>
          </a:p>
        </p:txBody>
      </p:sp>
      <p:sp>
        <p:nvSpPr>
          <p:cNvPr id="114694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B0F79A-F407-44AC-8309-B09DB1F35674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14691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5321390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B9A786-3191-404C-BE87-FA9A158A0060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76317" y="1771651"/>
            <a:ext cx="476733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="1" dirty="0">
              <a:latin typeface="Tempus Sans ITC" panose="04020404030D07020202" pitchFamily="82" charset="0"/>
            </a:endParaRPr>
          </a:p>
          <a:p>
            <a:r>
              <a:rPr lang="nn-NO" altLang="en-US" b="1" dirty="0">
                <a:latin typeface="Tempus Sans ITC" panose="04020404030D07020202" pitchFamily="82" charset="0"/>
              </a:rPr>
              <a:t>   for ( </a:t>
            </a:r>
            <a:r>
              <a:rPr lang="nn-NO" altLang="en-US" dirty="0">
                <a:latin typeface="Arial Rounded MT Bold" panose="020F0704030504030204" pitchFamily="34" charset="0"/>
              </a:rPr>
              <a:t>i = 1 ; i &lt;= 2 ; i++ </a:t>
            </a:r>
            <a:r>
              <a:rPr lang="nn-NO" altLang="en-US" b="1" dirty="0">
                <a:latin typeface="Tempus Sans ITC" panose="04020404030D07020202" pitchFamily="82" charset="0"/>
              </a:rPr>
              <a:t>)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</a:t>
            </a:r>
            <a:r>
              <a:rPr lang="en-US" altLang="en-US" b="1" dirty="0">
                <a:solidFill>
                  <a:schemeClr val="accent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{</a:t>
            </a:r>
            <a:r>
              <a:rPr lang="en-US" altLang="en-US" b="1" dirty="0">
                <a:solidFill>
                  <a:schemeClr val="accent2"/>
                </a:solidFill>
                <a:latin typeface="Tempus Sans ITC" panose="04020404030D07020202" pitchFamily="82" charset="0"/>
              </a:rPr>
              <a:t>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     for ( </a:t>
            </a:r>
            <a:r>
              <a:rPr lang="en-US" altLang="en-US" dirty="0">
                <a:latin typeface="Arial Rounded MT Bold" panose="020F0704030504030204" pitchFamily="34" charset="0"/>
              </a:rPr>
              <a:t>j = 1 ; j &lt;= 2 ; j++ </a:t>
            </a:r>
            <a:r>
              <a:rPr lang="en-US" altLang="en-US" b="1" dirty="0">
                <a:latin typeface="Tempus Sans ITC" panose="04020404030D07020202" pitchFamily="82" charset="0"/>
              </a:rPr>
              <a:t>)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     </a:t>
            </a:r>
            <a:r>
              <a:rPr lang="en-US" altLang="en-US" b="1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{</a:t>
            </a: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          if (</a:t>
            </a:r>
            <a:r>
              <a:rPr lang="en-US" altLang="en-US" dirty="0">
                <a:latin typeface="Arial Rounded MT Bold" panose="020F0704030504030204" pitchFamily="34" charset="0"/>
              </a:rPr>
              <a:t> </a:t>
            </a:r>
            <a:r>
              <a:rPr lang="en-US" altLang="en-US" dirty="0" err="1">
                <a:latin typeface="Arial Rounded MT Bold" panose="020F0704030504030204" pitchFamily="34" charset="0"/>
              </a:rPr>
              <a:t>i</a:t>
            </a:r>
            <a:r>
              <a:rPr lang="en-US" altLang="en-US" dirty="0">
                <a:latin typeface="Arial Rounded MT Bold" panose="020F0704030504030204" pitchFamily="34" charset="0"/>
              </a:rPr>
              <a:t> == j </a:t>
            </a:r>
            <a:r>
              <a:rPr lang="en-US" altLang="en-US" b="1" dirty="0">
                <a:latin typeface="Tempus Sans ITC" panose="04020404030D07020202" pitchFamily="82" charset="0"/>
              </a:rPr>
              <a:t>)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               </a:t>
            </a: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continue ; </a:t>
            </a:r>
          </a:p>
          <a:p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</a:t>
            </a:r>
          </a:p>
          <a:p>
            <a:r>
              <a:rPr lang="pt-BR" altLang="en-US" b="1" dirty="0">
                <a:latin typeface="Tempus Sans ITC" panose="04020404030D07020202" pitchFamily="82" charset="0"/>
              </a:rPr>
              <a:t>            printf(“\n %d\t %d\n</a:t>
            </a:r>
            <a:r>
              <a:rPr lang="pt-BR" alt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”,i, j)</a:t>
            </a:r>
            <a:r>
              <a:rPr lang="pt-BR" altLang="en-US" b="1" dirty="0">
                <a:latin typeface="Tempus Sans ITC" panose="04020404030D07020202" pitchFamily="82" charset="0"/>
              </a:rPr>
              <a:t>; </a:t>
            </a:r>
          </a:p>
          <a:p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altLang="en-US" b="1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}</a:t>
            </a: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   </a:t>
            </a:r>
            <a:r>
              <a:rPr lang="en-US" altLang="en-US" b="1" dirty="0">
                <a:solidFill>
                  <a:schemeClr val="accent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}</a:t>
            </a:r>
            <a:r>
              <a:rPr lang="en-US" altLang="en-US" b="1" dirty="0">
                <a:latin typeface="Tempus Sans ITC" panose="04020404030D07020202" pitchFamily="82" charset="0"/>
              </a:rPr>
              <a:t> </a:t>
            </a:r>
          </a:p>
          <a:p>
            <a:r>
              <a:rPr lang="en-US" altLang="en-US" b="1" dirty="0">
                <a:latin typeface="Tempus Sans ITC" panose="04020404030D07020202" pitchFamily="82" charset="0"/>
              </a:rPr>
              <a:t> 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5715000" y="2514600"/>
            <a:ext cx="2114550" cy="1943100"/>
          </a:xfrm>
          <a:prstGeom prst="verticalScroll">
            <a:avLst>
              <a:gd name="adj" fmla="val 12500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lain"/>
            </a:pPr>
            <a:r>
              <a:rPr lang="en-US" altLang="en-US" sz="1350" b="1"/>
              <a:t>       2</a:t>
            </a:r>
          </a:p>
          <a:p>
            <a:pPr algn="ctr">
              <a:buFontTx/>
              <a:buAutoNum type="arabicPlain"/>
            </a:pPr>
            <a:r>
              <a:rPr lang="en-US" altLang="en-US" sz="1350" b="1"/>
              <a:t>       1    </a:t>
            </a:r>
          </a:p>
        </p:txBody>
      </p:sp>
    </p:spTree>
    <p:extLst>
      <p:ext uri="{BB962C8B-B14F-4D97-AF65-F5344CB8AC3E}">
        <p14:creationId xmlns:p14="http://schemas.microsoft.com/office/powerpoint/2010/main" val="37754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8B4369-9362-44EE-A899-79FC6224C3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EE0C8D-4372-47FA-ABC9-41015A0FED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1AD8E5-AD1E-41A3-AB06-56525BCD4C4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2522</TotalTime>
  <Words>657</Words>
  <Application>Microsoft Office PowerPoint</Application>
  <PresentationFormat>On-screen Show (4:3)</PresentationFormat>
  <Paragraphs>166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Agency FB</vt:lpstr>
      <vt:lpstr>Arial</vt:lpstr>
      <vt:lpstr>Arial Rounded MT Bold</vt:lpstr>
      <vt:lpstr>Calibri</vt:lpstr>
      <vt:lpstr>Shruti</vt:lpstr>
      <vt:lpstr>Tahoma</vt:lpstr>
      <vt:lpstr>Tempus Sans ITC</vt:lpstr>
      <vt:lpstr>Wingdings</vt:lpstr>
      <vt:lpstr>PSUC2018 Template</vt:lpstr>
      <vt:lpstr>The break Statement</vt:lpstr>
      <vt:lpstr>Exiting a loop with break statement</vt:lpstr>
      <vt:lpstr>Exiting a loop with break statement</vt:lpstr>
      <vt:lpstr>Check whether given number is prime or not</vt:lpstr>
      <vt:lpstr>Program to generate prime numbers between given 2 limits</vt:lpstr>
      <vt:lpstr>Skipping a part of loop-continue statement</vt:lpstr>
      <vt:lpstr>Skipping a part of loop - example</vt:lpstr>
      <vt:lpstr>Skipping a part of loop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Rajat Goel [MU - Jaipur]</cp:lastModifiedBy>
  <cp:revision>55</cp:revision>
  <dcterms:created xsi:type="dcterms:W3CDTF">2018-05-08T11:06:27Z</dcterms:created>
  <dcterms:modified xsi:type="dcterms:W3CDTF">2024-02-16T01:34:42Z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